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5" r:id="rId8"/>
    <p:sldId id="269" r:id="rId9"/>
    <p:sldId id="267" r:id="rId10"/>
    <p:sldId id="262" r:id="rId11"/>
    <p:sldId id="284" r:id="rId12"/>
    <p:sldId id="265" r:id="rId13"/>
    <p:sldId id="278" r:id="rId14"/>
    <p:sldId id="282" r:id="rId15"/>
    <p:sldId id="273" r:id="rId16"/>
    <p:sldId id="281" r:id="rId17"/>
    <p:sldId id="280" r:id="rId18"/>
    <p:sldId id="264" r:id="rId19"/>
    <p:sldId id="277" r:id="rId20"/>
    <p:sldId id="283"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92" autoAdjust="0"/>
    <p:restoredTop sz="94660"/>
  </p:normalViewPr>
  <p:slideViewPr>
    <p:cSldViewPr>
      <p:cViewPr varScale="1">
        <p:scale>
          <a:sx n="109" d="100"/>
          <a:sy n="109" d="100"/>
        </p:scale>
        <p:origin x="978"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00000"/>
            <a:ext cx="9144000" cy="1752600"/>
          </a:xfrm>
          <a:noFill/>
        </p:spPr>
        <p:txBody>
          <a:bodyPr>
            <a:noAutofit/>
          </a:bodyPr>
          <a:lstStyle/>
          <a:p>
            <a:r>
              <a:rPr lang="en-US" sz="4000" dirty="0" smtClean="0"/>
              <a:t>Suitable Site Selection For Small Dam </a:t>
            </a:r>
            <a:br>
              <a:rPr lang="en-US" sz="4000" dirty="0" smtClean="0"/>
            </a:br>
            <a:r>
              <a:rPr lang="en-US" sz="4000" dirty="0" smtClean="0"/>
              <a:t>Using GIS Techniques</a:t>
            </a:r>
            <a:endParaRPr lang="en-US" sz="4000" dirty="0"/>
          </a:p>
        </p:txBody>
      </p:sp>
      <p:sp>
        <p:nvSpPr>
          <p:cNvPr id="3" name="Subtitle 2"/>
          <p:cNvSpPr>
            <a:spLocks noGrp="1"/>
          </p:cNvSpPr>
          <p:nvPr>
            <p:ph type="subTitle" idx="1"/>
          </p:nvPr>
        </p:nvSpPr>
        <p:spPr>
          <a:xfrm>
            <a:off x="0" y="3657600"/>
            <a:ext cx="9144000" cy="2286000"/>
          </a:xfrm>
        </p:spPr>
        <p:txBody>
          <a:bodyPr>
            <a:normAutofit/>
          </a:bodyPr>
          <a:lstStyle/>
          <a:p>
            <a:r>
              <a:rPr lang="en-US" sz="2400" dirty="0" smtClean="0">
                <a:solidFill>
                  <a:schemeClr val="bg1"/>
                </a:solidFill>
              </a:rPr>
              <a:t>Raheel Abbas</a:t>
            </a:r>
          </a:p>
          <a:p>
            <a:r>
              <a:rPr lang="en-US" sz="1600" dirty="0" smtClean="0">
                <a:solidFill>
                  <a:schemeClr val="bg1"/>
                </a:solidFill>
              </a:rPr>
              <a:t>GIS Analyst</a:t>
            </a:r>
          </a:p>
        </p:txBody>
      </p:sp>
    </p:spTree>
    <p:extLst>
      <p:ext uri="{BB962C8B-B14F-4D97-AF65-F5344CB8AC3E}">
        <p14:creationId xmlns:p14="http://schemas.microsoft.com/office/powerpoint/2010/main" val="10103447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40000"/>
            <a:ext cx="9144000" cy="831600"/>
          </a:xfrm>
          <a:noFill/>
        </p:spPr>
        <p:txBody>
          <a:bodyPr>
            <a:normAutofit/>
          </a:bodyPr>
          <a:lstStyle/>
          <a:p>
            <a:r>
              <a:rPr lang="en-US" sz="4000" dirty="0" smtClean="0"/>
              <a:t>TWI(TOPOGRAPHIC WETNESS INDEX)</a:t>
            </a:r>
            <a:endParaRPr lang="en-US" sz="4000" dirty="0"/>
          </a:p>
        </p:txBody>
      </p:sp>
      <p:sp>
        <p:nvSpPr>
          <p:cNvPr id="3" name="Content Placeholder 2"/>
          <p:cNvSpPr>
            <a:spLocks noGrp="1"/>
          </p:cNvSpPr>
          <p:nvPr>
            <p:ph idx="1"/>
          </p:nvPr>
        </p:nvSpPr>
        <p:spPr>
          <a:xfrm>
            <a:off x="540000" y="1512000"/>
            <a:ext cx="5181600" cy="4419600"/>
          </a:xfrm>
          <a:effectLst>
            <a:outerShdw blurRad="393700" dist="1231900" dir="9660000" sx="86000" sy="86000" algn="ctr" rotWithShape="0">
              <a:srgbClr val="000000">
                <a:alpha val="0"/>
              </a:srgbClr>
            </a:outerShdw>
          </a:effectLst>
        </p:spPr>
        <p:txBody>
          <a:bodyPr>
            <a:normAutofit lnSpcReduction="10000"/>
          </a:bodyPr>
          <a:lstStyle/>
          <a:p>
            <a:r>
              <a:rPr lang="en-US" sz="2800" dirty="0"/>
              <a:t>The </a:t>
            </a:r>
            <a:r>
              <a:rPr lang="en-US" sz="2800" b="1" dirty="0"/>
              <a:t>T</a:t>
            </a:r>
            <a:r>
              <a:rPr lang="en-US" sz="2800" b="1" dirty="0" smtClean="0"/>
              <a:t>opographic </a:t>
            </a:r>
            <a:r>
              <a:rPr lang="en-US" sz="2800" b="1" dirty="0"/>
              <a:t>wetness index</a:t>
            </a:r>
            <a:r>
              <a:rPr lang="en-US" sz="2800" dirty="0"/>
              <a:t> (TWI), also known as the compound </a:t>
            </a:r>
            <a:r>
              <a:rPr lang="en-US" sz="2800" b="1" dirty="0"/>
              <a:t>topographic index</a:t>
            </a:r>
            <a:r>
              <a:rPr lang="en-US" sz="2800" dirty="0"/>
              <a:t> (CTI), is a steady state </a:t>
            </a:r>
            <a:r>
              <a:rPr lang="en-US" sz="2800" b="1" dirty="0"/>
              <a:t>wetness index</a:t>
            </a:r>
            <a:r>
              <a:rPr lang="en-US" sz="2800" dirty="0"/>
              <a:t>. It is commonly used to quantify </a:t>
            </a:r>
            <a:r>
              <a:rPr lang="en-US" sz="2800" b="1" dirty="0"/>
              <a:t>topographic</a:t>
            </a:r>
            <a:r>
              <a:rPr lang="en-US" sz="2800" dirty="0"/>
              <a:t> control on hydrological </a:t>
            </a:r>
            <a:r>
              <a:rPr lang="en-US" sz="2800" dirty="0" smtClean="0"/>
              <a:t>processes.</a:t>
            </a:r>
          </a:p>
          <a:p>
            <a:r>
              <a:rPr lang="en-US" sz="2800" dirty="0" smtClean="0"/>
              <a:t>TWI=Slope*Pixel Area/Flow Accumulation.</a:t>
            </a:r>
          </a:p>
          <a:p>
            <a:pPr marL="0" indent="0">
              <a:buNone/>
            </a:pPr>
            <a:endParaRPr lang="en-US" sz="2400" dirty="0"/>
          </a:p>
          <a:p>
            <a:pPr marL="0" indent="0">
              <a:buNone/>
            </a:pPr>
            <a:endParaRPr lang="en-US" sz="2400" dirty="0" smtClean="0"/>
          </a:p>
        </p:txBody>
      </p:sp>
      <p:pic>
        <p:nvPicPr>
          <p:cNvPr id="6" name="Picture 5" descr="checking1.bmp"/>
          <p:cNvPicPr>
            <a:picLocks noChangeAspect="1"/>
          </p:cNvPicPr>
          <p:nvPr/>
        </p:nvPicPr>
        <p:blipFill>
          <a:blip r:embed="rId2" cstate="print"/>
          <a:stretch>
            <a:fillRect/>
          </a:stretch>
        </p:blipFill>
        <p:spPr>
          <a:xfrm>
            <a:off x="5791200" y="1524000"/>
            <a:ext cx="2819400" cy="4648200"/>
          </a:xfrm>
          <a:prstGeom prst="rect">
            <a:avLst/>
          </a:prstGeom>
        </p:spPr>
      </p:pic>
    </p:spTree>
    <p:extLst>
      <p:ext uri="{BB962C8B-B14F-4D97-AF65-F5344CB8AC3E}">
        <p14:creationId xmlns:p14="http://schemas.microsoft.com/office/powerpoint/2010/main" val="14178519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40000"/>
            <a:ext cx="9144000" cy="831600"/>
          </a:xfrm>
          <a:noFill/>
        </p:spPr>
        <p:txBody>
          <a:bodyPr>
            <a:normAutofit/>
          </a:bodyPr>
          <a:lstStyle/>
          <a:p>
            <a:r>
              <a:rPr lang="en-US" sz="4000" dirty="0" smtClean="0"/>
              <a:t>GEOLOGY OF KHUZDAR</a:t>
            </a:r>
            <a:endParaRPr lang="en-US" sz="4000" dirty="0"/>
          </a:p>
        </p:txBody>
      </p:sp>
      <p:pic>
        <p:nvPicPr>
          <p:cNvPr id="4" name="Content Placeholder 3" descr="geology.bmp"/>
          <p:cNvPicPr>
            <a:picLocks noGrp="1" noChangeAspect="1"/>
          </p:cNvPicPr>
          <p:nvPr>
            <p:ph idx="1"/>
          </p:nvPr>
        </p:nvPicPr>
        <p:blipFill>
          <a:blip r:embed="rId2"/>
          <a:stretch>
            <a:fillRect/>
          </a:stretch>
        </p:blipFill>
        <p:spPr>
          <a:xfrm>
            <a:off x="3886200" y="1676400"/>
            <a:ext cx="4769296" cy="4554975"/>
          </a:xfrm>
        </p:spPr>
      </p:pic>
      <p:sp>
        <p:nvSpPr>
          <p:cNvPr id="5" name="Content Placeholder 4"/>
          <p:cNvSpPr txBox="1">
            <a:spLocks/>
          </p:cNvSpPr>
          <p:nvPr/>
        </p:nvSpPr>
        <p:spPr>
          <a:xfrm>
            <a:off x="304800" y="1524000"/>
            <a:ext cx="3200400" cy="4572000"/>
          </a:xfrm>
          <a:prstGeom prst="rect">
            <a:avLst/>
          </a:prstGeom>
        </p:spPr>
        <p:txBody>
          <a:bodyPr vert="horz" lIns="91440" tIns="45720" rIns="91440" bIns="45720" rtlCol="0">
            <a:normAutofit fontScale="92500"/>
          </a:bodyPr>
          <a:lstStyle/>
          <a:p>
            <a:pPr marL="342900" lvl="0" indent="-342900" algn="justLow">
              <a:spcBef>
                <a:spcPct val="20000"/>
              </a:spcBef>
            </a:pPr>
            <a:r>
              <a:rPr lang="en-US" sz="3200" dirty="0" smtClean="0">
                <a:solidFill>
                  <a:schemeClr val="bg1"/>
                </a:solidFill>
              </a:rPr>
              <a:t>   </a:t>
            </a:r>
            <a:r>
              <a:rPr lang="en-US" sz="2800" dirty="0" smtClean="0">
                <a:solidFill>
                  <a:schemeClr val="bg1"/>
                </a:solidFill>
              </a:rPr>
              <a:t> </a:t>
            </a:r>
            <a:r>
              <a:rPr kumimoji="0" lang="en-US" sz="2800" b="0" i="0" u="none" strike="noStrike" kern="1200" cap="none" spc="0" normalizeH="0" baseline="0" noProof="0" dirty="0" smtClean="0">
                <a:ln>
                  <a:noFill/>
                </a:ln>
                <a:solidFill>
                  <a:schemeClr val="bg1"/>
                </a:solidFill>
                <a:effectLst/>
                <a:uLnTx/>
                <a:uFillTx/>
              </a:rPr>
              <a:t>Geology</a:t>
            </a:r>
            <a:r>
              <a:rPr kumimoji="0" lang="en-US" sz="2800" b="0" i="0" u="none" strike="noStrike" kern="1200" cap="none" spc="0" normalizeH="0" noProof="0" dirty="0" smtClean="0">
                <a:ln>
                  <a:noFill/>
                </a:ln>
                <a:solidFill>
                  <a:schemeClr val="bg1"/>
                </a:solidFill>
                <a:effectLst/>
                <a:uLnTx/>
                <a:uFillTx/>
              </a:rPr>
              <a:t> of Khuzdar </a:t>
            </a:r>
            <a:r>
              <a:rPr lang="en-US" sz="2800" dirty="0" smtClean="0">
                <a:solidFill>
                  <a:schemeClr val="bg1"/>
                </a:solidFill>
              </a:rPr>
              <a:t>dominated </a:t>
            </a:r>
            <a:r>
              <a:rPr lang="en-US" sz="2800" dirty="0" smtClean="0">
                <a:solidFill>
                  <a:schemeClr val="bg1"/>
                </a:solidFill>
              </a:rPr>
              <a:t>by Shale and rarely  mix shale, mudstone, sandstone</a:t>
            </a:r>
            <a:r>
              <a:rPr lang="en-US" sz="2800" dirty="0" smtClean="0">
                <a:solidFill>
                  <a:schemeClr val="bg1"/>
                </a:solidFill>
              </a:rPr>
              <a:t>. Shale </a:t>
            </a:r>
            <a:r>
              <a:rPr lang="en-US" sz="2800" dirty="0" smtClean="0">
                <a:solidFill>
                  <a:schemeClr val="bg1"/>
                </a:solidFill>
              </a:rPr>
              <a:t>consist of special types of soil like clay that is due to </a:t>
            </a:r>
            <a:r>
              <a:rPr lang="en-US" sz="2800" dirty="0" smtClean="0">
                <a:solidFill>
                  <a:schemeClr val="bg1"/>
                </a:solidFill>
              </a:rPr>
              <a:t>its porosity </a:t>
            </a:r>
            <a:r>
              <a:rPr lang="en-US" sz="2800" dirty="0" smtClean="0">
                <a:solidFill>
                  <a:schemeClr val="bg1"/>
                </a:solidFill>
              </a:rPr>
              <a:t>reserves dams and reserviors.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40000"/>
            <a:ext cx="9144000" cy="755400"/>
          </a:xfrm>
          <a:noFill/>
        </p:spPr>
        <p:txBody>
          <a:bodyPr>
            <a:normAutofit/>
          </a:bodyPr>
          <a:lstStyle/>
          <a:p>
            <a:r>
              <a:rPr lang="en-US" sz="4000" dirty="0" smtClean="0"/>
              <a:t>WEIGHTED OVERLAY ANALYSIS</a:t>
            </a:r>
            <a:endParaRPr lang="en-US" sz="4000" dirty="0"/>
          </a:p>
        </p:txBody>
      </p:sp>
      <p:sp>
        <p:nvSpPr>
          <p:cNvPr id="5" name="Content Placeholder 4"/>
          <p:cNvSpPr>
            <a:spLocks noGrp="1"/>
          </p:cNvSpPr>
          <p:nvPr>
            <p:ph idx="1"/>
          </p:nvPr>
        </p:nvSpPr>
        <p:spPr>
          <a:xfrm>
            <a:off x="457200" y="1371600"/>
            <a:ext cx="4724400" cy="4800600"/>
          </a:xfrm>
        </p:spPr>
        <p:txBody>
          <a:bodyPr>
            <a:normAutofit fontScale="85000" lnSpcReduction="20000"/>
          </a:bodyPr>
          <a:lstStyle/>
          <a:p>
            <a:pPr>
              <a:buNone/>
            </a:pPr>
            <a:endParaRPr lang="en-US" dirty="0" smtClean="0"/>
          </a:p>
          <a:p>
            <a:pPr algn="just">
              <a:buNone/>
            </a:pPr>
            <a:r>
              <a:rPr lang="en-US" dirty="0" smtClean="0"/>
              <a:t>	The Weighted Overlay scales the input data on a defined scale (the default being 1 to 9), weights the input raster's, and adds them together. The more favorable locations for each input criterion will be reclassed to the higher values such as 9. In the Weighted Overlay tool, the weights assigned to the input rasters must equal 100 percent.</a:t>
            </a:r>
            <a:endParaRPr lang="en-US" dirty="0"/>
          </a:p>
        </p:txBody>
      </p:sp>
      <p:pic>
        <p:nvPicPr>
          <p:cNvPr id="1026" name="Picture 2" descr="C:\Users\RaheelA\Desktop\New folder\weighted ovr.bmp"/>
          <p:cNvPicPr>
            <a:picLocks noChangeAspect="1" noChangeArrowheads="1"/>
          </p:cNvPicPr>
          <p:nvPr/>
        </p:nvPicPr>
        <p:blipFill>
          <a:blip r:embed="rId2"/>
          <a:srcRect/>
          <a:stretch>
            <a:fillRect/>
          </a:stretch>
        </p:blipFill>
        <p:spPr bwMode="auto">
          <a:xfrm>
            <a:off x="5257800" y="1828800"/>
            <a:ext cx="3240567" cy="4191000"/>
          </a:xfrm>
          <a:prstGeom prst="rect">
            <a:avLst/>
          </a:prstGeom>
          <a:noFill/>
        </p:spPr>
      </p:pic>
    </p:spTree>
    <p:extLst>
      <p:ext uri="{BB962C8B-B14F-4D97-AF65-F5344CB8AC3E}">
        <p14:creationId xmlns:p14="http://schemas.microsoft.com/office/powerpoint/2010/main" val="182409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40000"/>
            <a:ext cx="9144000" cy="1143000"/>
          </a:xfrm>
        </p:spPr>
        <p:txBody>
          <a:bodyPr>
            <a:normAutofit/>
          </a:bodyPr>
          <a:lstStyle/>
          <a:p>
            <a:r>
              <a:rPr lang="en-US" sz="4000" dirty="0" smtClean="0"/>
              <a:t>3D Representation </a:t>
            </a:r>
            <a:endParaRPr lang="en-US" sz="4000" dirty="0"/>
          </a:p>
        </p:txBody>
      </p:sp>
      <p:pic>
        <p:nvPicPr>
          <p:cNvPr id="4" name="Content Placeholder 3" descr="3d.bmp"/>
          <p:cNvPicPr>
            <a:picLocks noGrp="1" noChangeAspect="1"/>
          </p:cNvPicPr>
          <p:nvPr>
            <p:ph idx="1"/>
          </p:nvPr>
        </p:nvPicPr>
        <p:blipFill>
          <a:blip r:embed="rId2"/>
          <a:stretch>
            <a:fillRect/>
          </a:stretch>
        </p:blipFill>
        <p:spPr>
          <a:xfrm>
            <a:off x="3543300" y="1609368"/>
            <a:ext cx="5334000" cy="4724399"/>
          </a:xfrm>
        </p:spPr>
      </p:pic>
      <p:sp>
        <p:nvSpPr>
          <p:cNvPr id="5" name="TextBox 4"/>
          <p:cNvSpPr txBox="1"/>
          <p:nvPr/>
        </p:nvSpPr>
        <p:spPr>
          <a:xfrm>
            <a:off x="457200" y="1609368"/>
            <a:ext cx="2819400" cy="2523768"/>
          </a:xfrm>
          <a:prstGeom prst="rect">
            <a:avLst/>
          </a:prstGeom>
          <a:noFill/>
        </p:spPr>
        <p:txBody>
          <a:bodyPr wrap="square" rtlCol="0">
            <a:spAutoFit/>
          </a:bodyPr>
          <a:lstStyle/>
          <a:p>
            <a:pPr algn="just"/>
            <a:r>
              <a:rPr lang="en-US" sz="2800" dirty="0" smtClean="0">
                <a:solidFill>
                  <a:schemeClr val="bg1"/>
                </a:solidFill>
              </a:rPr>
              <a:t>Khuzdar is at the apex of a narrow valley at an elevation of 1,237 meters (4,058 ft.).</a:t>
            </a:r>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546957" y="457200"/>
            <a:ext cx="8050085" cy="5668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3.png"/>
          <p:cNvPicPr>
            <a:picLocks noChangeAspect="1"/>
          </p:cNvPicPr>
          <p:nvPr/>
        </p:nvPicPr>
        <p:blipFill>
          <a:blip r:embed="rId2"/>
          <a:stretch>
            <a:fillRect/>
          </a:stretch>
        </p:blipFill>
        <p:spPr>
          <a:xfrm>
            <a:off x="457200" y="457200"/>
            <a:ext cx="8229600" cy="6019800"/>
          </a:xfrm>
          <a:prstGeom prst="rect">
            <a:avLst/>
          </a:prstGeom>
        </p:spPr>
      </p:pic>
    </p:spTree>
    <p:extLst>
      <p:ext uri="{BB962C8B-B14F-4D97-AF65-F5344CB8AC3E}">
        <p14:creationId xmlns:p14="http://schemas.microsoft.com/office/powerpoint/2010/main" val="32907748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png"/>
          <p:cNvPicPr>
            <a:picLocks noChangeAspect="1"/>
          </p:cNvPicPr>
          <p:nvPr/>
        </p:nvPicPr>
        <p:blipFill>
          <a:blip r:embed="rId2"/>
          <a:stretch>
            <a:fillRect/>
          </a:stretch>
        </p:blipFill>
        <p:spPr>
          <a:xfrm>
            <a:off x="457200" y="457200"/>
            <a:ext cx="8229600" cy="6019800"/>
          </a:xfrm>
          <a:prstGeom prst="rect">
            <a:avLst/>
          </a:prstGeom>
        </p:spPr>
      </p:pic>
    </p:spTree>
    <p:extLst>
      <p:ext uri="{BB962C8B-B14F-4D97-AF65-F5344CB8AC3E}">
        <p14:creationId xmlns:p14="http://schemas.microsoft.com/office/powerpoint/2010/main" val="32907748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png"/>
          <p:cNvPicPr>
            <a:picLocks noGrp="1" noChangeAspect="1"/>
          </p:cNvPicPr>
          <p:nvPr>
            <p:ph idx="1"/>
          </p:nvPr>
        </p:nvPicPr>
        <p:blipFill>
          <a:blip r:embed="rId2"/>
          <a:stretch>
            <a:fillRect/>
          </a:stretch>
        </p:blipFill>
        <p:spPr>
          <a:xfrm>
            <a:off x="457200" y="381000"/>
            <a:ext cx="8220753" cy="6096000"/>
          </a:xfrm>
        </p:spPr>
      </p:pic>
    </p:spTree>
    <p:extLst>
      <p:ext uri="{BB962C8B-B14F-4D97-AF65-F5344CB8AC3E}">
        <p14:creationId xmlns:p14="http://schemas.microsoft.com/office/powerpoint/2010/main" val="32907748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40000"/>
            <a:ext cx="9144000" cy="1143000"/>
          </a:xfrm>
          <a:noFill/>
        </p:spPr>
        <p:txBody>
          <a:bodyPr>
            <a:normAutofit/>
          </a:bodyPr>
          <a:lstStyle/>
          <a:p>
            <a:r>
              <a:rPr lang="en-US" sz="4000" dirty="0" smtClean="0"/>
              <a:t>CONCLUSION</a:t>
            </a:r>
            <a:endParaRPr lang="en-US" sz="4000" dirty="0"/>
          </a:p>
        </p:txBody>
      </p:sp>
      <p:sp>
        <p:nvSpPr>
          <p:cNvPr id="3" name="Content Placeholder 2"/>
          <p:cNvSpPr>
            <a:spLocks noGrp="1"/>
          </p:cNvSpPr>
          <p:nvPr>
            <p:ph idx="1"/>
          </p:nvPr>
        </p:nvSpPr>
        <p:spPr>
          <a:xfrm>
            <a:off x="540000" y="1800001"/>
            <a:ext cx="7994400" cy="3457800"/>
          </a:xfrm>
        </p:spPr>
        <p:txBody>
          <a:bodyPr>
            <a:normAutofit/>
          </a:bodyPr>
          <a:lstStyle/>
          <a:p>
            <a:pPr algn="just"/>
            <a:r>
              <a:rPr lang="en-US" sz="2400" dirty="0" smtClean="0"/>
              <a:t>The resultant of weighted overlay analysis shows us that all the most suitable site were valleys with gentle slopes having lithology dominant with shale, mix shale, mudstone, sandstone.</a:t>
            </a:r>
          </a:p>
          <a:p>
            <a:pPr algn="just"/>
            <a:r>
              <a:rPr lang="en-US" sz="2400" dirty="0" smtClean="0"/>
              <a:t>Results are verified by presence of pre-existing small dams near selected sites.</a:t>
            </a:r>
          </a:p>
          <a:p>
            <a:pPr algn="just"/>
            <a:r>
              <a:rPr lang="en-US" sz="2400" dirty="0" smtClean="0"/>
              <a:t>Presence of Seasonal rivers along preferred dam/suitable sites assures accumulation/availability of rain water.</a:t>
            </a:r>
            <a:endParaRPr lang="en-US" sz="2400" dirty="0"/>
          </a:p>
        </p:txBody>
      </p:sp>
    </p:spTree>
    <p:extLst>
      <p:ext uri="{BB962C8B-B14F-4D97-AF65-F5344CB8AC3E}">
        <p14:creationId xmlns:p14="http://schemas.microsoft.com/office/powerpoint/2010/main" val="38301763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40000"/>
            <a:ext cx="9144000" cy="1143000"/>
          </a:xfrm>
          <a:noFill/>
        </p:spPr>
        <p:txBody>
          <a:bodyPr>
            <a:normAutofit/>
          </a:bodyPr>
          <a:lstStyle/>
          <a:p>
            <a:r>
              <a:rPr lang="en-US" sz="4000" dirty="0" smtClean="0"/>
              <a:t>REFERNCES</a:t>
            </a:r>
            <a:endParaRPr lang="en-US" sz="4000" dirty="0"/>
          </a:p>
        </p:txBody>
      </p:sp>
      <p:sp>
        <p:nvSpPr>
          <p:cNvPr id="3" name="Content Placeholder 2"/>
          <p:cNvSpPr>
            <a:spLocks noGrp="1"/>
          </p:cNvSpPr>
          <p:nvPr>
            <p:ph idx="1"/>
          </p:nvPr>
        </p:nvSpPr>
        <p:spPr>
          <a:xfrm>
            <a:off x="540000" y="1800001"/>
            <a:ext cx="7994400" cy="3610200"/>
          </a:xfrm>
        </p:spPr>
        <p:txBody>
          <a:bodyPr>
            <a:normAutofit/>
          </a:bodyPr>
          <a:lstStyle/>
          <a:p>
            <a:pPr>
              <a:buNone/>
            </a:pPr>
            <a:r>
              <a:rPr lang="en-US" sz="2800" dirty="0" smtClean="0"/>
              <a:t>	Research Articles</a:t>
            </a:r>
          </a:p>
          <a:p>
            <a:pPr>
              <a:buNone/>
            </a:pPr>
            <a:r>
              <a:rPr lang="en-US" sz="2800" dirty="0" smtClean="0"/>
              <a:t>	</a:t>
            </a:r>
            <a:r>
              <a:rPr lang="en-US" sz="1200" b="1" dirty="0" smtClean="0">
                <a:latin typeface="Arial" pitchFamily="34" charset="0"/>
                <a:cs typeface="Arial" pitchFamily="34" charset="0"/>
              </a:rPr>
              <a:t>DAM / RESERVOIR SITES SELECTION USING REMOTE SENSING &amp; GIS TECHNIQUES  by Muhammad Ateeq Qureshi.</a:t>
            </a:r>
          </a:p>
          <a:p>
            <a:pPr>
              <a:buNone/>
            </a:pPr>
            <a:r>
              <a:rPr lang="en-US" sz="1200" i="1" dirty="0" smtClean="0"/>
              <a:t>	 (RS&amp;GIS Application Division , Pakistan Space and Upper Atmosphere Research Commission (SUPARCO).</a:t>
            </a:r>
          </a:p>
          <a:p>
            <a:pPr>
              <a:buNone/>
            </a:pPr>
            <a:endParaRPr lang="en-US" sz="1200" i="1" dirty="0" smtClean="0"/>
          </a:p>
          <a:p>
            <a:pPr>
              <a:buNone/>
            </a:pPr>
            <a:r>
              <a:rPr lang="en-US" sz="1200" i="1" dirty="0" smtClean="0"/>
              <a:t>	</a:t>
            </a:r>
            <a:r>
              <a:rPr lang="en-US" sz="1200" b="1" dirty="0" smtClean="0">
                <a:latin typeface="Arial" pitchFamily="34" charset="0"/>
                <a:cs typeface="Arial" pitchFamily="34" charset="0"/>
              </a:rPr>
              <a:t>A SPATIAL MULTI-CRITERIA ANALYSIS APPROACH FOR LOCATING  SUITABLE SITES FOR CONSTRUCTION OF SUBSURFACE DAMS IN NORTHERN PAKISTAN.</a:t>
            </a:r>
          </a:p>
          <a:p>
            <a:pPr>
              <a:buNone/>
            </a:pPr>
            <a:r>
              <a:rPr lang="en-US" sz="1200" dirty="0" smtClean="0"/>
              <a:t>	Imran Ali Jamali &amp; Ulla Mörtberg &amp; Bo Olofsson &amp; Muhammad Shafique</a:t>
            </a:r>
            <a:r>
              <a:rPr lang="en-US" sz="1200" i="1" dirty="0" smtClean="0"/>
              <a:t>.</a:t>
            </a:r>
          </a:p>
          <a:p>
            <a:pPr>
              <a:buNone/>
            </a:pPr>
            <a:endParaRPr lang="en-US" sz="1200" i="1" dirty="0" smtClean="0"/>
          </a:p>
          <a:p>
            <a:pPr>
              <a:buNone/>
            </a:pPr>
            <a:r>
              <a:rPr lang="en-US" sz="1200" i="1" dirty="0" smtClean="0"/>
              <a:t>	</a:t>
            </a:r>
          </a:p>
          <a:p>
            <a:pPr>
              <a:buNone/>
            </a:pPr>
            <a:endParaRPr lang="en-US" sz="1200" i="1" dirty="0" smtClean="0"/>
          </a:p>
          <a:p>
            <a:pPr>
              <a:buNone/>
            </a:pPr>
            <a:endParaRPr lang="en-US" sz="1200" i="1" dirty="0" smtClean="0"/>
          </a:p>
          <a:p>
            <a:pPr>
              <a:buNone/>
            </a:pPr>
            <a:endParaRPr lang="en-US" sz="1200" dirty="0"/>
          </a:p>
        </p:txBody>
      </p:sp>
    </p:spTree>
    <p:extLst>
      <p:ext uri="{BB962C8B-B14F-4D97-AF65-F5344CB8AC3E}">
        <p14:creationId xmlns:p14="http://schemas.microsoft.com/office/powerpoint/2010/main" val="38301763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40000"/>
            <a:ext cx="9144000" cy="1295400"/>
          </a:xfrm>
          <a:noFill/>
        </p:spPr>
        <p:txBody>
          <a:bodyPr>
            <a:normAutofit/>
          </a:bodyPr>
          <a:lstStyle/>
          <a:p>
            <a:r>
              <a:rPr lang="en-US" sz="4000" dirty="0" smtClean="0"/>
              <a:t>INTRODUCTION</a:t>
            </a:r>
            <a:endParaRPr lang="en-US" sz="4000" dirty="0"/>
          </a:p>
        </p:txBody>
      </p:sp>
      <p:sp>
        <p:nvSpPr>
          <p:cNvPr id="3" name="Content Placeholder 2"/>
          <p:cNvSpPr>
            <a:spLocks noGrp="1"/>
          </p:cNvSpPr>
          <p:nvPr>
            <p:ph idx="1"/>
          </p:nvPr>
        </p:nvSpPr>
        <p:spPr/>
        <p:txBody>
          <a:bodyPr>
            <a:normAutofit/>
          </a:bodyPr>
          <a:lstStyle/>
          <a:p>
            <a:endParaRPr lang="en-US" dirty="0" smtClean="0"/>
          </a:p>
          <a:p>
            <a:pPr algn="just"/>
            <a:r>
              <a:rPr lang="en-US" sz="2800" dirty="0" smtClean="0"/>
              <a:t> Water is one of the resources that cannot be generated but only be preserved. In future water scarcity will be one of the biggest challenges in the World. The only way to conserve this resource is through construction of dams/reservoirs.</a:t>
            </a:r>
            <a:endParaRPr lang="en-US" sz="2800" dirty="0"/>
          </a:p>
        </p:txBody>
      </p:sp>
    </p:spTree>
    <p:extLst>
      <p:ext uri="{BB962C8B-B14F-4D97-AF65-F5344CB8AC3E}">
        <p14:creationId xmlns:p14="http://schemas.microsoft.com/office/powerpoint/2010/main" val="29769014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700000"/>
            <a:ext cx="9144000" cy="1752601"/>
          </a:xfrm>
          <a:noFill/>
        </p:spPr>
        <p:txBody>
          <a:bodyPr>
            <a:normAutofit/>
          </a:bodyPr>
          <a:lstStyle/>
          <a:p>
            <a:pPr algn="ctr">
              <a:buNone/>
            </a:pPr>
            <a:r>
              <a:rPr lang="en-US" sz="3600" dirty="0" smtClean="0"/>
              <a:t>Thanks for Patience</a:t>
            </a:r>
            <a:endParaRPr lang="en-US" sz="36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40000"/>
            <a:ext cx="9144000" cy="1143000"/>
          </a:xfrm>
          <a:noFill/>
        </p:spPr>
        <p:txBody>
          <a:bodyPr>
            <a:normAutofit/>
          </a:bodyPr>
          <a:lstStyle/>
          <a:p>
            <a:r>
              <a:rPr lang="en-US" sz="4000" dirty="0" smtClean="0"/>
              <a:t>Why khuzdar?</a:t>
            </a:r>
            <a:endParaRPr lang="en-US" sz="4000" dirty="0"/>
          </a:p>
        </p:txBody>
      </p:sp>
      <p:sp>
        <p:nvSpPr>
          <p:cNvPr id="3" name="Content Placeholder 2"/>
          <p:cNvSpPr>
            <a:spLocks noGrp="1"/>
          </p:cNvSpPr>
          <p:nvPr>
            <p:ph idx="1"/>
          </p:nvPr>
        </p:nvSpPr>
        <p:spPr>
          <a:xfrm>
            <a:off x="457200" y="1800000"/>
            <a:ext cx="8077200" cy="4525963"/>
          </a:xfrm>
        </p:spPr>
        <p:txBody>
          <a:bodyPr/>
          <a:lstStyle/>
          <a:p>
            <a:pPr algn="just"/>
            <a:r>
              <a:rPr lang="en-US" sz="2400" dirty="0" smtClean="0"/>
              <a:t>Khuzdar </a:t>
            </a:r>
            <a:r>
              <a:rPr lang="en-US" sz="2400" dirty="0"/>
              <a:t>is at the apex of a narrow valley at an elevation of 1,237 </a:t>
            </a:r>
            <a:r>
              <a:rPr lang="en-US" sz="2400" dirty="0" smtClean="0"/>
              <a:t>meters </a:t>
            </a:r>
            <a:r>
              <a:rPr lang="en-US" sz="2400" dirty="0"/>
              <a:t>(4,058 </a:t>
            </a:r>
            <a:r>
              <a:rPr lang="en-US" sz="2400" dirty="0" smtClean="0"/>
              <a:t>ft.).</a:t>
            </a:r>
          </a:p>
          <a:p>
            <a:pPr algn="just"/>
            <a:r>
              <a:rPr lang="en-US" sz="2400" dirty="0" smtClean="0"/>
              <a:t>Khuzdar receive highest amount of rainfall in Baluchistan.</a:t>
            </a:r>
          </a:p>
          <a:p>
            <a:pPr algn="just"/>
            <a:r>
              <a:rPr lang="en-US" sz="2400" dirty="0" smtClean="0"/>
              <a:t>Availability of Natural Drainage Pattern that support water accumulation in low-Lands.</a:t>
            </a:r>
          </a:p>
          <a:p>
            <a:pPr algn="just"/>
            <a:r>
              <a:rPr lang="en-US" sz="2400" dirty="0" smtClean="0"/>
              <a:t>High water threshold because population </a:t>
            </a:r>
            <a:r>
              <a:rPr lang="en-US" sz="2400" dirty="0"/>
              <a:t>of Khuzdar District was estimated to be over 525,000 in </a:t>
            </a:r>
            <a:r>
              <a:rPr lang="en-US" sz="2400" dirty="0" smtClean="0"/>
              <a:t>2005.</a:t>
            </a:r>
          </a:p>
          <a:p>
            <a:pPr algn="just"/>
            <a:r>
              <a:rPr lang="en-US" sz="2400" dirty="0"/>
              <a:t>Towns and cities in Baluchistan are not as big as compared to other provinces generally due to scarcity of water.</a:t>
            </a:r>
          </a:p>
          <a:p>
            <a:endParaRPr lang="en-US" dirty="0"/>
          </a:p>
        </p:txBody>
      </p:sp>
    </p:spTree>
    <p:extLst>
      <p:ext uri="{BB962C8B-B14F-4D97-AF65-F5344CB8AC3E}">
        <p14:creationId xmlns:p14="http://schemas.microsoft.com/office/powerpoint/2010/main" val="22806426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40000"/>
            <a:ext cx="9144000" cy="526800"/>
          </a:xfrm>
          <a:noFill/>
        </p:spPr>
        <p:txBody>
          <a:bodyPr>
            <a:normAutofit fontScale="90000"/>
          </a:bodyPr>
          <a:lstStyle/>
          <a:p>
            <a:r>
              <a:rPr lang="en-US" sz="1600" dirty="0" smtClean="0"/>
              <a:t/>
            </a:r>
            <a:br>
              <a:rPr lang="en-US" sz="1600" dirty="0" smtClean="0"/>
            </a:br>
            <a:r>
              <a:rPr lang="en-US" dirty="0" smtClean="0"/>
              <a:t> STUDY AREA </a:t>
            </a:r>
            <a:endParaRPr lang="en-US" dirty="0"/>
          </a:p>
        </p:txBody>
      </p:sp>
      <p:sp>
        <p:nvSpPr>
          <p:cNvPr id="3" name="Content Placeholder 2"/>
          <p:cNvSpPr>
            <a:spLocks noGrp="1"/>
          </p:cNvSpPr>
          <p:nvPr>
            <p:ph idx="1"/>
          </p:nvPr>
        </p:nvSpPr>
        <p:spPr>
          <a:xfrm>
            <a:off x="685800" y="1676400"/>
            <a:ext cx="3429000" cy="2590800"/>
          </a:xfrm>
        </p:spPr>
        <p:txBody>
          <a:bodyPr>
            <a:normAutofit fontScale="92500" lnSpcReduction="10000"/>
          </a:bodyPr>
          <a:lstStyle/>
          <a:p>
            <a:pPr>
              <a:buNone/>
            </a:pPr>
            <a:r>
              <a:rPr lang="en-US" sz="2400" dirty="0" smtClean="0"/>
              <a:t>The district is subdivided</a:t>
            </a:r>
          </a:p>
          <a:p>
            <a:pPr>
              <a:buNone/>
            </a:pPr>
            <a:r>
              <a:rPr lang="en-US" sz="2400" dirty="0" smtClean="0"/>
              <a:t>into four tehsils :</a:t>
            </a:r>
          </a:p>
          <a:p>
            <a:pPr>
              <a:buNone/>
            </a:pPr>
            <a:r>
              <a:rPr lang="en-US" sz="2400" dirty="0" smtClean="0"/>
              <a:t>1.Khuzdar</a:t>
            </a:r>
          </a:p>
          <a:p>
            <a:pPr>
              <a:buNone/>
            </a:pPr>
            <a:r>
              <a:rPr lang="en-US" sz="2400" dirty="0" smtClean="0"/>
              <a:t>2.Zehri</a:t>
            </a:r>
          </a:p>
          <a:p>
            <a:pPr>
              <a:buNone/>
            </a:pPr>
            <a:r>
              <a:rPr lang="en-US" sz="2400" dirty="0" smtClean="0"/>
              <a:t>3.Naal</a:t>
            </a:r>
          </a:p>
          <a:p>
            <a:pPr>
              <a:buNone/>
            </a:pPr>
            <a:r>
              <a:rPr lang="en-US" sz="2400" dirty="0" smtClean="0"/>
              <a:t>4.Wadhi</a:t>
            </a:r>
            <a:br>
              <a:rPr lang="en-US" sz="2400" dirty="0" smtClean="0"/>
            </a:br>
            <a:endParaRPr lang="en-US" sz="2400" dirty="0"/>
          </a:p>
        </p:txBody>
      </p:sp>
      <p:pic>
        <p:nvPicPr>
          <p:cNvPr id="4" name="Picture 3" descr="base_map.png"/>
          <p:cNvPicPr>
            <a:picLocks noChangeAspect="1"/>
          </p:cNvPicPr>
          <p:nvPr/>
        </p:nvPicPr>
        <p:blipFill>
          <a:blip r:embed="rId2"/>
          <a:stretch>
            <a:fillRect/>
          </a:stretch>
        </p:blipFill>
        <p:spPr>
          <a:xfrm>
            <a:off x="3733800" y="1600199"/>
            <a:ext cx="4724401" cy="5078589"/>
          </a:xfrm>
          <a:prstGeom prst="rect">
            <a:avLst/>
          </a:prstGeom>
        </p:spPr>
      </p:pic>
    </p:spTree>
    <p:extLst>
      <p:ext uri="{BB962C8B-B14F-4D97-AF65-F5344CB8AC3E}">
        <p14:creationId xmlns:p14="http://schemas.microsoft.com/office/powerpoint/2010/main" val="36684814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40000"/>
            <a:ext cx="9144000" cy="1143000"/>
          </a:xfrm>
          <a:noFill/>
        </p:spPr>
        <p:txBody>
          <a:bodyPr/>
          <a:lstStyle/>
          <a:p>
            <a:r>
              <a:rPr lang="en-US" dirty="0" smtClean="0"/>
              <a:t>OBJECTIVES</a:t>
            </a:r>
            <a:endParaRPr lang="en-US" dirty="0"/>
          </a:p>
        </p:txBody>
      </p:sp>
      <p:sp>
        <p:nvSpPr>
          <p:cNvPr id="3" name="Content Placeholder 2"/>
          <p:cNvSpPr>
            <a:spLocks noGrp="1"/>
          </p:cNvSpPr>
          <p:nvPr>
            <p:ph idx="1"/>
          </p:nvPr>
        </p:nvSpPr>
        <p:spPr>
          <a:xfrm>
            <a:off x="540000" y="1800000"/>
            <a:ext cx="7994400" cy="4525963"/>
          </a:xfrm>
        </p:spPr>
        <p:txBody>
          <a:bodyPr>
            <a:normAutofit/>
          </a:bodyPr>
          <a:lstStyle/>
          <a:p>
            <a:pPr algn="just"/>
            <a:r>
              <a:rPr lang="en-US" sz="2800" b="1" dirty="0" smtClean="0"/>
              <a:t>DAM / </a:t>
            </a:r>
            <a:r>
              <a:rPr lang="en-US" sz="2800" b="1" dirty="0" smtClean="0"/>
              <a:t>RESERVOIR SITES SELECTION USING REMOTE SENSING &amp; GIS TECHNIQUES.</a:t>
            </a:r>
            <a:endParaRPr lang="en-US" sz="2800" dirty="0" smtClean="0"/>
          </a:p>
          <a:p>
            <a:pPr algn="just"/>
            <a:r>
              <a:rPr lang="en-US" sz="2800" dirty="0" smtClean="0"/>
              <a:t>Suitability Index for location of small dams and reservoirs.</a:t>
            </a:r>
          </a:p>
          <a:p>
            <a:pPr algn="just"/>
            <a:r>
              <a:rPr lang="en-US" sz="2800" dirty="0" smtClean="0"/>
              <a:t>Calculate topography wetness index of the district Khuzdar.</a:t>
            </a:r>
          </a:p>
        </p:txBody>
      </p:sp>
    </p:spTree>
    <p:extLst>
      <p:ext uri="{BB962C8B-B14F-4D97-AF65-F5344CB8AC3E}">
        <p14:creationId xmlns:p14="http://schemas.microsoft.com/office/powerpoint/2010/main" val="1703444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40000"/>
            <a:ext cx="9144000" cy="679200"/>
          </a:xfrm>
          <a:noFill/>
        </p:spPr>
        <p:txBody>
          <a:bodyPr>
            <a:normAutofit fontScale="90000"/>
          </a:bodyPr>
          <a:lstStyle/>
          <a:p>
            <a:r>
              <a:rPr lang="en-US" sz="4000" dirty="0" smtClean="0"/>
              <a:t>METHODOLOGY</a:t>
            </a:r>
            <a:endParaRPr lang="en-US" sz="4000" dirty="0"/>
          </a:p>
        </p:txBody>
      </p:sp>
      <p:sp>
        <p:nvSpPr>
          <p:cNvPr id="5" name="Content Placeholder 4"/>
          <p:cNvSpPr>
            <a:spLocks noGrp="1"/>
          </p:cNvSpPr>
          <p:nvPr>
            <p:ph idx="1"/>
          </p:nvPr>
        </p:nvSpPr>
        <p:spPr>
          <a:xfrm>
            <a:off x="540000" y="1800000"/>
            <a:ext cx="7994400" cy="4525963"/>
          </a:xfrm>
        </p:spPr>
        <p:txBody>
          <a:bodyPr>
            <a:normAutofit/>
          </a:bodyPr>
          <a:lstStyle/>
          <a:p>
            <a:r>
              <a:rPr lang="en-US" sz="2800" dirty="0" smtClean="0"/>
              <a:t>The dam and reservoir site must: 	</a:t>
            </a:r>
          </a:p>
          <a:p>
            <a:r>
              <a:rPr lang="en-US" sz="2800" dirty="0" smtClean="0"/>
              <a:t>1 	Not be located in or near settlement areas 	</a:t>
            </a:r>
            <a:r>
              <a:rPr lang="en-US" sz="2800" dirty="0" smtClean="0">
                <a:solidFill>
                  <a:schemeClr val="accent6">
                    <a:lumMod val="60000"/>
                    <a:lumOff val="40000"/>
                  </a:schemeClr>
                </a:solidFill>
              </a:rPr>
              <a:t>(Safety</a:t>
            </a:r>
            <a:r>
              <a:rPr lang="en-US" sz="2800" dirty="0" smtClean="0">
                <a:solidFill>
                  <a:schemeClr val="accent6">
                    <a:lumMod val="60000"/>
                    <a:lumOff val="40000"/>
                  </a:schemeClr>
                </a:solidFill>
              </a:rPr>
              <a:t>)</a:t>
            </a:r>
            <a:endParaRPr lang="en-US" sz="2800" dirty="0" smtClean="0">
              <a:solidFill>
                <a:schemeClr val="accent6">
                  <a:lumMod val="60000"/>
                  <a:lumOff val="40000"/>
                </a:schemeClr>
              </a:solidFill>
            </a:endParaRPr>
          </a:p>
          <a:p>
            <a:r>
              <a:rPr lang="en-US" sz="2800" dirty="0" smtClean="0"/>
              <a:t>2 	Be on water accumulated areas</a:t>
            </a:r>
            <a:r>
              <a:rPr lang="en-US" sz="2800" dirty="0" smtClean="0"/>
              <a:t>.  </a:t>
            </a:r>
            <a:r>
              <a:rPr lang="en-US" sz="2800" dirty="0" smtClean="0">
                <a:solidFill>
                  <a:schemeClr val="accent6">
                    <a:lumMod val="60000"/>
                    <a:lumOff val="40000"/>
                  </a:schemeClr>
                </a:solidFill>
              </a:rPr>
              <a:t>(Water 	management) </a:t>
            </a:r>
            <a:r>
              <a:rPr lang="en-US" sz="2800" dirty="0" smtClean="0">
                <a:solidFill>
                  <a:schemeClr val="tx2"/>
                </a:solidFill>
              </a:rPr>
              <a:t>    </a:t>
            </a:r>
            <a:r>
              <a:rPr lang="en-US" sz="2800" dirty="0" smtClean="0">
                <a:solidFill>
                  <a:schemeClr val="tx2"/>
                </a:solidFill>
              </a:rPr>
              <a:t>	  </a:t>
            </a:r>
          </a:p>
          <a:p>
            <a:r>
              <a:rPr lang="en-US" sz="2800" dirty="0" smtClean="0"/>
              <a:t>3 	Be on a gentle </a:t>
            </a:r>
            <a:r>
              <a:rPr lang="en-US" sz="2800" dirty="0" smtClean="0"/>
              <a:t>slope. </a:t>
            </a:r>
            <a:r>
              <a:rPr lang="en-US" sz="2800" dirty="0" smtClean="0">
                <a:solidFill>
                  <a:schemeClr val="accent6">
                    <a:lumMod val="60000"/>
                    <a:lumOff val="40000"/>
                  </a:schemeClr>
                </a:solidFill>
              </a:rPr>
              <a:t>(Environmental/safety</a:t>
            </a:r>
            <a:r>
              <a:rPr lang="en-US" sz="2800" dirty="0" smtClean="0">
                <a:solidFill>
                  <a:schemeClr val="accent6">
                    <a:lumMod val="60000"/>
                    <a:lumOff val="40000"/>
                  </a:schemeClr>
                </a:solidFill>
              </a:rPr>
              <a:t>)</a:t>
            </a:r>
            <a:endParaRPr lang="en-US" sz="2800" dirty="0" smtClean="0">
              <a:solidFill>
                <a:schemeClr val="accent6">
                  <a:lumMod val="60000"/>
                  <a:lumOff val="40000"/>
                </a:schemeClr>
              </a:solidFill>
            </a:endParaRPr>
          </a:p>
          <a:p>
            <a:r>
              <a:rPr lang="en-US" sz="2800" dirty="0" smtClean="0"/>
              <a:t>4 	Have a sufficient volume of </a:t>
            </a:r>
            <a:r>
              <a:rPr lang="en-US" sz="2800" dirty="0" smtClean="0"/>
              <a:t>rainfall. </a:t>
            </a:r>
            <a:r>
              <a:rPr lang="en-US" sz="2800" dirty="0" smtClean="0"/>
              <a:t>	</a:t>
            </a:r>
            <a:r>
              <a:rPr lang="en-US" sz="2800" dirty="0" smtClean="0">
                <a:solidFill>
                  <a:schemeClr val="accent6">
                    <a:lumMod val="60000"/>
                    <a:lumOff val="40000"/>
                  </a:schemeClr>
                </a:solidFill>
              </a:rPr>
              <a:t>(Consumption/economic</a:t>
            </a:r>
            <a:r>
              <a:rPr lang="en-US" sz="2800" dirty="0" smtClean="0">
                <a:solidFill>
                  <a:schemeClr val="accent6">
                    <a:lumMod val="60000"/>
                    <a:lumOff val="40000"/>
                  </a:schemeClr>
                </a:solidFill>
              </a:rPr>
              <a:t>)</a:t>
            </a:r>
            <a:r>
              <a:rPr lang="en-US" dirty="0" smtClean="0"/>
              <a:t>	</a:t>
            </a:r>
          </a:p>
          <a:p>
            <a:endParaRPr lang="en-US" dirty="0"/>
          </a:p>
        </p:txBody>
      </p:sp>
    </p:spTree>
    <p:extLst>
      <p:ext uri="{BB962C8B-B14F-4D97-AF65-F5344CB8AC3E}">
        <p14:creationId xmlns:p14="http://schemas.microsoft.com/office/powerpoint/2010/main" val="28626920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40000"/>
            <a:ext cx="9144000" cy="679200"/>
          </a:xfrm>
          <a:noFill/>
        </p:spPr>
        <p:txBody>
          <a:bodyPr>
            <a:noAutofit/>
          </a:bodyPr>
          <a:lstStyle/>
          <a:p>
            <a:r>
              <a:rPr lang="en-US" sz="4000" dirty="0" smtClean="0"/>
              <a:t>WEIGHTED OVERLAY ANALYSIS</a:t>
            </a:r>
            <a:endParaRPr lang="en-US" sz="4000" dirty="0"/>
          </a:p>
        </p:txBody>
      </p:sp>
      <p:pic>
        <p:nvPicPr>
          <p:cNvPr id="4" name="Content Placeholder 3" descr="Methodology.bmp"/>
          <p:cNvPicPr>
            <a:picLocks noGrp="1" noChangeAspect="1"/>
          </p:cNvPicPr>
          <p:nvPr>
            <p:ph idx="1"/>
          </p:nvPr>
        </p:nvPicPr>
        <p:blipFill>
          <a:blip r:embed="rId2"/>
          <a:stretch>
            <a:fillRect/>
          </a:stretch>
        </p:blipFill>
        <p:spPr>
          <a:xfrm>
            <a:off x="1124380" y="2025086"/>
            <a:ext cx="6895239" cy="3676191"/>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524000"/>
            <a:ext cx="8087590" cy="4478628"/>
          </a:xfrm>
          <a:prstGeom prst="rect">
            <a:avLst/>
          </a:prstGeom>
        </p:spPr>
      </p:pic>
      <p:sp>
        <p:nvSpPr>
          <p:cNvPr id="3" name="Rectangle 2"/>
          <p:cNvSpPr/>
          <p:nvPr/>
        </p:nvSpPr>
        <p:spPr>
          <a:xfrm>
            <a:off x="0" y="540000"/>
            <a:ext cx="9144000" cy="707886"/>
          </a:xfrm>
          <a:prstGeom prst="rect">
            <a:avLst/>
          </a:prstGeom>
          <a:noFill/>
        </p:spPr>
        <p:txBody>
          <a:bodyPr wrap="square">
            <a:spAutoFit/>
          </a:bodyPr>
          <a:lstStyle/>
          <a:p>
            <a:pPr algn="ctr"/>
            <a:r>
              <a:rPr lang="en-US" sz="4000" dirty="0" smtClean="0">
                <a:solidFill>
                  <a:schemeClr val="bg1"/>
                </a:solidFill>
                <a:latin typeface="+mj-lt"/>
              </a:rPr>
              <a:t>TOPOGRAPHIC WETNESS INDEX</a:t>
            </a:r>
            <a:endParaRPr lang="en-US" sz="4000" dirty="0">
              <a:solidFill>
                <a:schemeClr val="bg1"/>
              </a:solidFill>
              <a:latin typeface="+mj-l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40000"/>
            <a:ext cx="9144000" cy="755400"/>
          </a:xfrm>
          <a:noFill/>
        </p:spPr>
        <p:txBody>
          <a:bodyPr>
            <a:normAutofit/>
          </a:bodyPr>
          <a:lstStyle/>
          <a:p>
            <a:r>
              <a:rPr lang="en-US" sz="4000" dirty="0" smtClean="0"/>
              <a:t>Slope, </a:t>
            </a:r>
            <a:r>
              <a:rPr lang="en-US" sz="4000" dirty="0"/>
              <a:t>by using SRTM (DEM) </a:t>
            </a:r>
          </a:p>
        </p:txBody>
      </p:sp>
      <p:sp>
        <p:nvSpPr>
          <p:cNvPr id="6" name="Content Placeholder 2"/>
          <p:cNvSpPr>
            <a:spLocks noGrp="1"/>
          </p:cNvSpPr>
          <p:nvPr>
            <p:ph idx="1"/>
          </p:nvPr>
        </p:nvSpPr>
        <p:spPr>
          <a:xfrm>
            <a:off x="457200" y="1673469"/>
            <a:ext cx="4724400" cy="4574931"/>
          </a:xfrm>
          <a:noFill/>
        </p:spPr>
        <p:txBody>
          <a:bodyPr>
            <a:normAutofit fontScale="92500" lnSpcReduction="20000"/>
          </a:bodyPr>
          <a:lstStyle/>
          <a:p>
            <a:pPr algn="just"/>
            <a:r>
              <a:rPr lang="en-US" sz="2800" dirty="0" smtClean="0"/>
              <a:t>Slopes are derived from Digital Elevation Model (SRTM) 30-Meters.</a:t>
            </a:r>
          </a:p>
          <a:p>
            <a:pPr algn="just"/>
            <a:r>
              <a:rPr lang="en-US" sz="2800" dirty="0" smtClean="0"/>
              <a:t>Steeper slopes are more preferable as compared to gentle slopes because……</a:t>
            </a:r>
          </a:p>
          <a:p>
            <a:pPr algn="just"/>
            <a:r>
              <a:rPr lang="en-US" sz="2800" dirty="0" smtClean="0"/>
              <a:t>Flow directions are obtained from slope to evaluate drainage pattern of the area.</a:t>
            </a:r>
          </a:p>
          <a:p>
            <a:pPr algn="just"/>
            <a:r>
              <a:rPr lang="en-US" sz="2800" dirty="0" smtClean="0"/>
              <a:t>Flow accumulation areas are identified using flow direction/drainage.</a:t>
            </a:r>
          </a:p>
          <a:p>
            <a:endParaRPr lang="en-US" sz="2800" dirty="0" smtClean="0"/>
          </a:p>
          <a:p>
            <a:endParaRPr lang="en-US" sz="2800" dirty="0"/>
          </a:p>
        </p:txBody>
      </p:sp>
      <p:pic>
        <p:nvPicPr>
          <p:cNvPr id="4" name="Picture 3" descr="SLOPE.bmp"/>
          <p:cNvPicPr>
            <a:picLocks noChangeAspect="1"/>
          </p:cNvPicPr>
          <p:nvPr/>
        </p:nvPicPr>
        <p:blipFill>
          <a:blip r:embed="rId2" cstate="print"/>
          <a:stretch>
            <a:fillRect/>
          </a:stretch>
        </p:blipFill>
        <p:spPr>
          <a:xfrm>
            <a:off x="5334000" y="1676400"/>
            <a:ext cx="3581400" cy="4775200"/>
          </a:xfrm>
          <a:prstGeom prst="rect">
            <a:avLst/>
          </a:prstGeom>
        </p:spPr>
      </p:pic>
    </p:spTree>
    <p:extLst>
      <p:ext uri="{BB962C8B-B14F-4D97-AF65-F5344CB8AC3E}">
        <p14:creationId xmlns:p14="http://schemas.microsoft.com/office/powerpoint/2010/main" val="29663003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706</TotalTime>
  <Words>631</Words>
  <Application>Microsoft Office PowerPoint</Application>
  <PresentationFormat>On-screen Show (4:3)</PresentationFormat>
  <Paragraphs>61</Paragraphs>
  <Slides>20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Suitable Site Selection For Small Dam  Using GIS Techniques</vt:lpstr>
      <vt:lpstr>INTRODUCTION</vt:lpstr>
      <vt:lpstr>Why khuzdar?</vt:lpstr>
      <vt:lpstr>  STUDY AREA </vt:lpstr>
      <vt:lpstr>OBJECTIVES</vt:lpstr>
      <vt:lpstr>METHODOLOGY</vt:lpstr>
      <vt:lpstr>WEIGHTED OVERLAY ANALYSIS</vt:lpstr>
      <vt:lpstr>PowerPoint Presentation</vt:lpstr>
      <vt:lpstr>Slope, by using SRTM (DEM) </vt:lpstr>
      <vt:lpstr>TWI(TOPOGRAPHIC WETNESS INDEX)</vt:lpstr>
      <vt:lpstr>GEOLOGY OF KHUZDAR</vt:lpstr>
      <vt:lpstr>WEIGHTED OVERLAY ANALYSIS</vt:lpstr>
      <vt:lpstr>3D Representation </vt:lpstr>
      <vt:lpstr>PowerPoint Presentation</vt:lpstr>
      <vt:lpstr>PowerPoint Presentation</vt:lpstr>
      <vt:lpstr>PowerPoint Presentation</vt:lpstr>
      <vt:lpstr>PowerPoint Presentation</vt:lpstr>
      <vt:lpstr>CONCLUSION</vt:lpstr>
      <vt:lpstr>REFERNCES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AHSAN12345</dc:creator>
  <cp:lastModifiedBy>Raheel Abbas (IT HO)</cp:lastModifiedBy>
  <cp:revision>116</cp:revision>
  <dcterms:created xsi:type="dcterms:W3CDTF">2006-08-16T00:00:00Z</dcterms:created>
  <dcterms:modified xsi:type="dcterms:W3CDTF">2022-06-16T10:51:36Z</dcterms:modified>
</cp:coreProperties>
</file>